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270" r:id="rId2"/>
    <p:sldId id="272" r:id="rId3"/>
    <p:sldId id="258" r:id="rId4"/>
    <p:sldId id="259" r:id="rId5"/>
    <p:sldId id="273" r:id="rId6"/>
    <p:sldId id="275" r:id="rId7"/>
    <p:sldId id="274" r:id="rId8"/>
  </p:sldIdLst>
  <p:sldSz cx="12192000" cy="6858000"/>
  <p:notesSz cx="6858000" cy="9144000"/>
  <p:embeddedFontLst>
    <p:embeddedFont>
      <p:font typeface="Arial Black" panose="020B0A04020102020204" pitchFamily="34" charset="0"/>
      <p:bold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Sen" pitchFamily="2" charset="0"/>
      <p:regular r:id="rId18"/>
      <p:bold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amko hadar" initials="ah" lastIdx="2" clrIdx="0">
    <p:extLst>
      <p:ext uri="{19B8F6BF-5375-455C-9EA6-DF929625EA0E}">
        <p15:presenceInfo xmlns:p15="http://schemas.microsoft.com/office/powerpoint/2012/main" userId="1d448fb59e4c7a9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C03C"/>
    <a:srgbClr val="0CECEC"/>
    <a:srgbClr val="0CE0CE"/>
    <a:srgbClr val="66BB6A"/>
    <a:srgbClr val="FE98E1"/>
    <a:srgbClr val="C7FA6A"/>
    <a:srgbClr val="E1E1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3333" autoAdjust="0"/>
  </p:normalViewPr>
  <p:slideViewPr>
    <p:cSldViewPr snapToGrid="0">
      <p:cViewPr>
        <p:scale>
          <a:sx n="50" d="100"/>
          <a:sy n="50" d="100"/>
        </p:scale>
        <p:origin x="2220" y="12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270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>
            <a:extLst>
              <a:ext uri="{FF2B5EF4-FFF2-40B4-BE49-F238E27FC236}">
                <a16:creationId xmlns:a16="http://schemas.microsoft.com/office/drawing/2014/main" id="{B728E8B1-E8A6-4E1B-AC77-F16EABF7348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 dirty="0"/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3D043BA6-8C04-4EB4-8563-A3CC7B30BE8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94ED27-6CCA-42D8-B82B-A1A59599C4FB}" type="datetimeFigureOut">
              <a:rPr lang="sk-SK" smtClean="0"/>
              <a:t>14. 2. 2022</a:t>
            </a:fld>
            <a:endParaRPr lang="sk-SK" dirty="0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0796E0D9-C983-457C-8339-988FE292176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 dirty="0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E309D787-1E0A-408C-AE22-29E5C6EFB3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A65AD6-4BC4-4B06-926A-2CBAA059BB2C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0227103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DD579-1158-41C3-BD99-474EAD3C73FA}" type="datetimeFigureOut">
              <a:rPr lang="en-US" smtClean="0"/>
              <a:t>2/14/2022</a:t>
            </a:fld>
            <a:endParaRPr lang="en-US" dirty="0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/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2F083F-1C56-489F-B6FE-A45B019FA0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005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Opis aplikácie:</a:t>
            </a:r>
          </a:p>
          <a:p>
            <a:r>
              <a:rPr lang="sk-SK" noProof="0" dirty="0"/>
              <a:t> Našim cieľom bolo vytvoriť funkčnú a </a:t>
            </a:r>
            <a:r>
              <a:rPr lang="sk-SK" noProof="0" dirty="0" err="1"/>
              <a:t>prakticku</a:t>
            </a:r>
            <a:r>
              <a:rPr lang="sk-SK" noProof="0" dirty="0"/>
              <a:t> aplikáciu pre </a:t>
            </a:r>
            <a:r>
              <a:rPr lang="sk-SK" noProof="0" dirty="0" err="1"/>
              <a:t>studentov</a:t>
            </a:r>
            <a:r>
              <a:rPr lang="sk-SK" noProof="0" dirty="0"/>
              <a:t> ale aj </a:t>
            </a:r>
            <a:r>
              <a:rPr lang="sk-SK" noProof="0" dirty="0" err="1"/>
              <a:t>ucitelov</a:t>
            </a:r>
            <a:r>
              <a:rPr lang="sk-SK" noProof="0" dirty="0"/>
              <a:t> v ktorej sme sa zamerali</a:t>
            </a:r>
          </a:p>
          <a:p>
            <a:r>
              <a:rPr lang="sk-SK" noProof="0" dirty="0"/>
              <a:t> na jednoduchý, no priateľský dizajn s množstvom funkcií pre každodenný </a:t>
            </a:r>
            <a:r>
              <a:rPr lang="sk-SK" noProof="0" dirty="0" err="1"/>
              <a:t>zivot</a:t>
            </a:r>
            <a:r>
              <a:rPr lang="sk-SK" noProof="0" dirty="0"/>
              <a:t> </a:t>
            </a:r>
            <a:r>
              <a:rPr lang="sk-SK" noProof="0" dirty="0" err="1"/>
              <a:t>studentov</a:t>
            </a:r>
            <a:r>
              <a:rPr lang="sk-SK" noProof="0" dirty="0"/>
              <a:t>.</a:t>
            </a:r>
          </a:p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448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– používateľské rozhranie na vývoj našej mobilnej aplikácie,</a:t>
            </a:r>
          </a:p>
          <a:p>
            <a:r>
              <a:rPr lang="sk-SK" noProof="0" dirty="0"/>
              <a:t>Google Maps – Google mapy sme použili na vykreslenie a zobrazenie trás a aktuálnej polohy používateľa.</a:t>
            </a:r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Databáza),</a:t>
            </a:r>
            <a:br>
              <a:rPr lang="sk-SK" noProof="0" dirty="0"/>
            </a:br>
            <a:r>
              <a:rPr lang="sk-SK" noProof="0" dirty="0"/>
              <a:t>	Redux(State management),</a:t>
            </a:r>
            <a:br>
              <a:rPr lang="sk-SK" noProof="0" dirty="0"/>
            </a:br>
            <a:r>
              <a:rPr lang="sk-SK" noProof="0" dirty="0"/>
              <a:t>	Git(Zdieľanie zdrojového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743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 - používateľské rozhranie na vývoj našej mobilnej aplikácie,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-"/>
            </a:pPr>
            <a:r>
              <a:rPr lang="sk-SK" sz="1200" noProof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k-S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kurz na Udemy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-"/>
            </a:pPr>
            <a:r>
              <a:rPr lang="sk-SK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Oficiálna dokumentácia docs.flutter.dev</a:t>
            </a:r>
          </a:p>
          <a:p>
            <a:endParaRPr lang="sk-SK" noProof="0" dirty="0"/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endParaRPr lang="sk-SK" noProof="0" dirty="0"/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 na </a:t>
            </a:r>
            <a:r>
              <a:rPr lang="sk-SK" noProof="0" dirty="0" err="1"/>
              <a:t>zariadeni</a:t>
            </a:r>
            <a:r>
              <a:rPr lang="sk-SK" noProof="0" dirty="0"/>
              <a:t>),</a:t>
            </a:r>
            <a:br>
              <a:rPr lang="sk-SK" noProof="0" dirty="0"/>
            </a:br>
            <a:r>
              <a:rPr lang="sk-SK" noProof="0" dirty="0"/>
              <a:t>	Figma(</a:t>
            </a:r>
            <a:r>
              <a:rPr lang="sk-SK" noProof="0" dirty="0" err="1"/>
              <a:t>Navrh</a:t>
            </a:r>
            <a:r>
              <a:rPr lang="sk-SK" noProof="0" dirty="0"/>
              <a:t> </a:t>
            </a:r>
            <a:r>
              <a:rPr lang="sk-SK" noProof="0" dirty="0" err="1"/>
              <a:t>Aplikacie</a:t>
            </a:r>
            <a:r>
              <a:rPr lang="sk-SK" noProof="0" dirty="0"/>
              <a:t>, kreslenie </a:t>
            </a:r>
            <a:r>
              <a:rPr lang="sk-SK" noProof="0" dirty="0" err="1"/>
              <a:t>planov</a:t>
            </a:r>
            <a:r>
              <a:rPr lang="sk-SK" noProof="0" dirty="0"/>
              <a:t> </a:t>
            </a:r>
            <a:r>
              <a:rPr lang="sk-SK" noProof="0" dirty="0" err="1"/>
              <a:t>skoly</a:t>
            </a:r>
            <a:r>
              <a:rPr lang="sk-SK" noProof="0" dirty="0"/>
              <a:t>),</a:t>
            </a:r>
            <a:br>
              <a:rPr lang="sk-SK" noProof="0" dirty="0"/>
            </a:br>
            <a:r>
              <a:rPr lang="sk-SK" noProof="0" dirty="0"/>
              <a:t>	Git(</a:t>
            </a:r>
            <a:r>
              <a:rPr lang="sk-SK" noProof="0" dirty="0" err="1"/>
              <a:t>Zalohovanie</a:t>
            </a:r>
            <a:r>
              <a:rPr lang="sk-SK" noProof="0" dirty="0"/>
              <a:t> a verziovanie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298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Na beh aplikácie je samozrejme treba mobilné zariadenie no vďaka rozhodnutiu</a:t>
            </a:r>
            <a:br>
              <a:rPr lang="sk-SK" dirty="0"/>
            </a:br>
            <a:r>
              <a:rPr lang="sk-SK" dirty="0"/>
              <a:t>použiť na vývoj Flutter, nezáleží na OS zariadenia, teda naša aplikácia je MULTIPLATFORMOVÁ</a:t>
            </a:r>
            <a:endParaRPr lang="en-US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166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– používateľské rozhranie na vývoj našej mobilnej aplikácie,</a:t>
            </a:r>
          </a:p>
          <a:p>
            <a:r>
              <a:rPr lang="sk-SK" noProof="0" dirty="0"/>
              <a:t>Google Maps – Google mapy sme použili na vykreslenie a zobrazenie trás a aktuálnej polohy používateľa.</a:t>
            </a:r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Databáza),</a:t>
            </a:r>
            <a:br>
              <a:rPr lang="sk-SK" noProof="0" dirty="0"/>
            </a:br>
            <a:r>
              <a:rPr lang="sk-SK" noProof="0" dirty="0"/>
              <a:t>	Redux(State management),</a:t>
            </a:r>
            <a:br>
              <a:rPr lang="sk-SK" noProof="0" dirty="0"/>
            </a:br>
            <a:r>
              <a:rPr lang="sk-SK" noProof="0" dirty="0"/>
              <a:t>	Git(Zdieľanie zdrojového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1921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– používateľské rozhranie na vývoj našej mobilnej aplikácie,</a:t>
            </a:r>
          </a:p>
          <a:p>
            <a:r>
              <a:rPr lang="sk-SK" noProof="0" dirty="0"/>
              <a:t>Google Maps – Google mapy sme použili na vykreslenie a zobrazenie trás a aktuálnej polohy používateľa.</a:t>
            </a:r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Databáza),</a:t>
            </a:r>
            <a:br>
              <a:rPr lang="sk-SK" noProof="0" dirty="0"/>
            </a:br>
            <a:r>
              <a:rPr lang="sk-SK" noProof="0" dirty="0"/>
              <a:t>	Redux(State management),</a:t>
            </a:r>
            <a:br>
              <a:rPr lang="sk-SK" noProof="0" dirty="0"/>
            </a:br>
            <a:r>
              <a:rPr lang="sk-SK" noProof="0" dirty="0"/>
              <a:t>	Git(Zdieľanie zdrojového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408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noProof="0" dirty="0"/>
              <a:t>Na vývoj našej mobilnej aplikácie sme použili tieto frameworky a knižnice ktoré vidíte na obrazovke. Medzi hlavné patrí </a:t>
            </a:r>
          </a:p>
          <a:p>
            <a:r>
              <a:rPr lang="sk-SK" noProof="0" dirty="0"/>
              <a:t>flutter – používateľské rozhranie na vývoj našej mobilnej aplikácie,</a:t>
            </a:r>
          </a:p>
          <a:p>
            <a:r>
              <a:rPr lang="sk-SK" noProof="0" dirty="0"/>
              <a:t>Google Maps – Google mapy sme použili na vykreslenie a zobrazenie trás a aktuálnej polohy používateľa.</a:t>
            </a:r>
          </a:p>
          <a:p>
            <a:r>
              <a:rPr lang="sk-SK" noProof="0" dirty="0"/>
              <a:t>Firebase – Firebase je databázové riešenie pre našu aplikáciu ktoré využívame na ukladanie údajov ako aj na autentifikáciu.</a:t>
            </a:r>
          </a:p>
          <a:p>
            <a:r>
              <a:rPr lang="sk-SK" noProof="0" dirty="0"/>
              <a:t>A ostatné knižnice a nástroje: </a:t>
            </a:r>
            <a:br>
              <a:rPr lang="sk-SK" noProof="0" dirty="0"/>
            </a:br>
            <a:r>
              <a:rPr lang="sk-SK" noProof="0" dirty="0"/>
              <a:t>	Hive(Lokálna Databáza),</a:t>
            </a:r>
            <a:br>
              <a:rPr lang="sk-SK" noProof="0" dirty="0"/>
            </a:br>
            <a:r>
              <a:rPr lang="sk-SK" noProof="0" dirty="0"/>
              <a:t>	Redux(State management),</a:t>
            </a:r>
            <a:br>
              <a:rPr lang="sk-SK" noProof="0" dirty="0"/>
            </a:br>
            <a:r>
              <a:rPr lang="sk-SK" noProof="0" dirty="0"/>
              <a:t>	Git(Zdieľanie zdrojového kódu), </a:t>
            </a:r>
            <a:br>
              <a:rPr lang="sk-SK" noProof="0" dirty="0"/>
            </a:br>
            <a:r>
              <a:rPr lang="sk-SK" noProof="0" dirty="0"/>
              <a:t>	VSC(Editor)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2F083F-1C56-489F-B6FE-A45B019FA09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223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podnadpisu</a:t>
            </a:r>
            <a:endParaRPr lang="en-US" dirty="0"/>
          </a:p>
        </p:txBody>
      </p:sp>
      <p:sp>
        <p:nvSpPr>
          <p:cNvPr id="9" name="Zástupný objekt pre dátum 8">
            <a:extLst>
              <a:ext uri="{FF2B5EF4-FFF2-40B4-BE49-F238E27FC236}">
                <a16:creationId xmlns:a16="http://schemas.microsoft.com/office/drawing/2014/main" id="{ED237257-22A7-4176-B8A1-D100885A1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2/14/2022</a:t>
            </a:fld>
            <a:endParaRPr lang="en-US" dirty="0"/>
          </a:p>
        </p:txBody>
      </p:sp>
      <p:sp>
        <p:nvSpPr>
          <p:cNvPr id="10" name="Zástupný objekt pre pätu 9">
            <a:extLst>
              <a:ext uri="{FF2B5EF4-FFF2-40B4-BE49-F238E27FC236}">
                <a16:creationId xmlns:a16="http://schemas.microsoft.com/office/drawing/2014/main" id="{46FF7CC7-DFDA-4C20-989E-E6951DD07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Zástupný objekt pre číslo snímky 10">
            <a:extLst>
              <a:ext uri="{FF2B5EF4-FFF2-40B4-BE49-F238E27FC236}">
                <a16:creationId xmlns:a16="http://schemas.microsoft.com/office/drawing/2014/main" id="{DD8A8F43-4FE5-4508-9152-A08D75851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839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365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767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880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048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381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14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427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114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584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k-SK" dirty="0"/>
              <a:t>Kliknutím na ikonu pridáte obrázok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9779C-C360-43AE-8A77-8FC8BB4270C1}" type="datetimeFigureOut">
              <a:rPr lang="en-US" smtClean="0"/>
              <a:t>2/14/2022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258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79779C-C360-43AE-8A77-8FC8BB4270C1}" type="datetimeFigureOut">
              <a:rPr lang="en-US" smtClean="0"/>
              <a:t>2/14/2022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A4D28-653D-4195-99C7-359B3F60A9E6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7" name="Obrázok 16">
            <a:extLst>
              <a:ext uri="{FF2B5EF4-FFF2-40B4-BE49-F238E27FC236}">
                <a16:creationId xmlns:a16="http://schemas.microsoft.com/office/drawing/2014/main" id="{EA3E8F35-11AB-41F2-AC71-BFA7628DF59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0900" y="-414933"/>
            <a:ext cx="2773540" cy="15601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Obrázok 8">
            <a:extLst>
              <a:ext uri="{FF2B5EF4-FFF2-40B4-BE49-F238E27FC236}">
                <a16:creationId xmlns:a16="http://schemas.microsoft.com/office/drawing/2014/main" id="{1F62B025-851E-4F43-8422-79E544E9222E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0" y="6022800"/>
            <a:ext cx="619173" cy="76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205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520254"/>
            <a:ext cx="12192000" cy="762000"/>
          </a:xfrm>
        </p:spPr>
        <p:txBody>
          <a:bodyPr>
            <a:noAutofit/>
          </a:bodyPr>
          <a:lstStyle/>
          <a:p>
            <a:r>
              <a:rPr lang="pt-BR" altLang="sk-SK" sz="5000" b="1" dirty="0">
                <a:latin typeface="Sen" pitchFamily="2" charset="0"/>
                <a:cs typeface="Times New Roman" panose="02020603050405020304" pitchFamily="18" charset="0"/>
              </a:rPr>
              <a:t>Mobilná aplikácia pre </a:t>
            </a:r>
            <a:r>
              <a:rPr lang="sk-SK" altLang="sk-SK" sz="5000" b="1" dirty="0">
                <a:latin typeface="Sen" pitchFamily="2" charset="0"/>
                <a:cs typeface="Times New Roman" panose="02020603050405020304" pitchFamily="18" charset="0"/>
              </a:rPr>
              <a:t>š</a:t>
            </a:r>
            <a:r>
              <a:rPr lang="pt-BR" altLang="sk-SK" sz="5000" b="1" dirty="0">
                <a:latin typeface="Sen" pitchFamily="2" charset="0"/>
                <a:cs typeface="Times New Roman" panose="02020603050405020304" pitchFamily="18" charset="0"/>
              </a:rPr>
              <a:t>tudentov SPŠE</a:t>
            </a:r>
            <a:endParaRPr lang="cs-CZ" altLang="sk-SK" sz="5000" b="1" dirty="0">
              <a:latin typeface="Sen" pitchFamily="2" charset="0"/>
              <a:cs typeface="Times New Roman" panose="02020603050405020304" pitchFamily="18" charset="0"/>
            </a:endParaRP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1733" y="2133600"/>
            <a:ext cx="6684263" cy="1295400"/>
          </a:xfrm>
        </p:spPr>
        <p:txBody>
          <a:bodyPr>
            <a:normAutofit fontScale="92500"/>
          </a:bodyPr>
          <a:lstStyle/>
          <a:p>
            <a:pPr algn="ctr"/>
            <a: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Spojená škola, Komárňanská 28, Nové Zámky</a:t>
            </a:r>
          </a:p>
          <a:p>
            <a:pPr algn="ctr"/>
            <a: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o. z.</a:t>
            </a:r>
          </a:p>
          <a:p>
            <a:pPr algn="ctr"/>
            <a:r>
              <a:rPr lang="sk-SK" alt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Stredná priemyselná škola elektrotechnická S. A. </a:t>
            </a:r>
            <a:r>
              <a:rPr lang="sk-SK" altLang="sk-S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Jedlíka</a:t>
            </a:r>
            <a:endParaRPr lang="sk-SK" altLang="sk-S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sk-SK" altLang="sk-S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44" name="Text Box 4"/>
          <p:cNvSpPr txBox="1">
            <a:spLocks noChangeArrowheads="1"/>
          </p:cNvSpPr>
          <p:nvPr/>
        </p:nvSpPr>
        <p:spPr bwMode="auto">
          <a:xfrm>
            <a:off x="9492996" y="5488584"/>
            <a:ext cx="251460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Georgia" pitchFamily="18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Georgia" pitchFamily="18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Georgia" pitchFamily="18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1600">
                <a:solidFill>
                  <a:schemeClr val="tx1"/>
                </a:solidFill>
                <a:latin typeface="Georgia" pitchFamily="18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>
                <a:solidFill>
                  <a:schemeClr val="tx1"/>
                </a:solidFill>
                <a:latin typeface="Georgia" pitchFamily="18" charset="0"/>
              </a:defRPr>
            </a:lvl9pPr>
          </a:lstStyle>
          <a:p>
            <a:pPr algn="r" eaLnBrk="1" hangingPunct="1">
              <a:spcBef>
                <a:spcPct val="50000"/>
              </a:spcBef>
              <a:buFontTx/>
              <a:buNone/>
            </a:pPr>
            <a:r>
              <a:rPr lang="sk-SK" altLang="sk-SK" dirty="0">
                <a:latin typeface="Sen" pitchFamily="2" charset="0"/>
                <a:cs typeface="Times New Roman" panose="02020603050405020304" pitchFamily="18" charset="0"/>
              </a:rPr>
              <a:t>Adam Hadar</a:t>
            </a:r>
            <a:br>
              <a:rPr lang="sk-SK" altLang="sk-SK" dirty="0">
                <a:latin typeface="Sen" pitchFamily="2" charset="0"/>
                <a:cs typeface="Times New Roman" panose="02020603050405020304" pitchFamily="18" charset="0"/>
              </a:rPr>
            </a:br>
            <a:r>
              <a:rPr lang="sk-SK" altLang="sk-SK" dirty="0">
                <a:latin typeface="Sen" pitchFamily="2" charset="0"/>
                <a:cs typeface="Times New Roman" panose="02020603050405020304" pitchFamily="18" charset="0"/>
              </a:rPr>
              <a:t>IV.AI</a:t>
            </a:r>
            <a:br>
              <a:rPr lang="sk-SK" altLang="sk-SK" dirty="0">
                <a:latin typeface="Sen" pitchFamily="2" charset="0"/>
                <a:cs typeface="Times New Roman" panose="02020603050405020304" pitchFamily="18" charset="0"/>
              </a:rPr>
            </a:br>
            <a:r>
              <a:rPr lang="sk-SK" altLang="sk-SK" dirty="0">
                <a:latin typeface="Sen" pitchFamily="2" charset="0"/>
                <a:cs typeface="Times New Roman" panose="02020603050405020304" pitchFamily="18" charset="0"/>
              </a:rPr>
              <a:t>2022</a:t>
            </a:r>
            <a:endParaRPr lang="cs-CZ" altLang="sk-SK" dirty="0">
              <a:latin typeface="Sen" pitchFamily="2" charset="0"/>
              <a:cs typeface="Times New Roman" panose="02020603050405020304" pitchFamily="18" charset="0"/>
            </a:endParaRPr>
          </a:p>
        </p:txBody>
      </p:sp>
      <p:pic>
        <p:nvPicPr>
          <p:cNvPr id="19" name="Obrázok 18">
            <a:extLst>
              <a:ext uri="{FF2B5EF4-FFF2-40B4-BE49-F238E27FC236}">
                <a16:creationId xmlns:a16="http://schemas.microsoft.com/office/drawing/2014/main" id="{06CD885A-85BF-4D45-8AC6-869E78C947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95791">
            <a:off x="6608068" y="1653141"/>
            <a:ext cx="3381042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2.22222E-6 L -0.20625 0.92199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312" y="460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25" y="125902"/>
            <a:ext cx="10515600" cy="1325563"/>
          </a:xfrm>
        </p:spPr>
        <p:txBody>
          <a:bodyPr>
            <a:normAutofit/>
          </a:bodyPr>
          <a:lstStyle/>
          <a:p>
            <a:r>
              <a:rPr lang="sk-SK" sz="6000" b="1" noProof="0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Ciele práce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DE57724-B5B5-427D-B5D6-FCE051E08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sk-SK" sz="4000" dirty="0">
                <a:latin typeface="Sen" pitchFamily="2" charset="0"/>
                <a:cs typeface="Times New Roman" panose="02020603050405020304" pitchFamily="18" charset="0"/>
              </a:rPr>
              <a:t>Mobilná aplikácia:</a:t>
            </a:r>
          </a:p>
          <a:p>
            <a:pPr lvl="1"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Jednoduchý design</a:t>
            </a:r>
          </a:p>
          <a:p>
            <a:pPr lvl="1"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Intuitívne ovládanie</a:t>
            </a:r>
          </a:p>
          <a:p>
            <a:pPr lvl="1"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Rozsiahla funkcionalita</a:t>
            </a:r>
          </a:p>
          <a:p>
            <a:pPr lvl="1"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Spoľahlivosť</a:t>
            </a:r>
          </a:p>
          <a:p>
            <a:pPr marL="457200" lvl="1" indent="0">
              <a:buNone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- Dostupnosť</a:t>
            </a:r>
            <a:endParaRPr lang="sk-SK" sz="3200" dirty="0">
              <a:latin typeface="Sen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910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25" y="125902"/>
            <a:ext cx="10515600" cy="1325563"/>
          </a:xfrm>
        </p:spPr>
        <p:txBody>
          <a:bodyPr>
            <a:normAutofit/>
          </a:bodyPr>
          <a:lstStyle/>
          <a:p>
            <a:r>
              <a:rPr lang="sk-SK" sz="5400" noProof="0" dirty="0">
                <a:solidFill>
                  <a:srgbClr val="03C03C"/>
                </a:solidFill>
                <a:latin typeface="Arial Black" panose="020B0A04020102020204" pitchFamily="34" charset="0"/>
                <a:ea typeface="Adobe Gothic Std B" panose="020B0800000000000000" pitchFamily="34" charset="-128"/>
              </a:rPr>
              <a:t>Implementácia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3861B61-D7FD-42FC-9F7A-8CCC6371413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907" y="1542873"/>
            <a:ext cx="5542158" cy="1581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e Firebase Blog: Firebase expands to become a unified app platform">
            <a:extLst>
              <a:ext uri="{FF2B5EF4-FFF2-40B4-BE49-F238E27FC236}">
                <a16:creationId xmlns:a16="http://schemas.microsoft.com/office/drawing/2014/main" id="{4D9EE537-C13F-43AB-99C4-9B24806E19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24" t="28708" r="14444" b="30196"/>
          <a:stretch/>
        </p:blipFill>
        <p:spPr bwMode="auto">
          <a:xfrm>
            <a:off x="4692620" y="3595074"/>
            <a:ext cx="3110732" cy="91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Skupina 6">
            <a:extLst>
              <a:ext uri="{FF2B5EF4-FFF2-40B4-BE49-F238E27FC236}">
                <a16:creationId xmlns:a16="http://schemas.microsoft.com/office/drawing/2014/main" id="{B4E9EA25-BE43-4B8E-8150-4798C65D89D5}"/>
              </a:ext>
            </a:extLst>
          </p:cNvPr>
          <p:cNvGrpSpPr/>
          <p:nvPr/>
        </p:nvGrpSpPr>
        <p:grpSpPr>
          <a:xfrm>
            <a:off x="1461086" y="5058777"/>
            <a:ext cx="1039116" cy="1370899"/>
            <a:chOff x="1461086" y="5058777"/>
            <a:chExt cx="1039116" cy="1370899"/>
          </a:xfrm>
        </p:grpSpPr>
        <p:pic>
          <p:nvPicPr>
            <p:cNvPr id="1036" name="Picture 12" descr="@hivedb">
              <a:extLst>
                <a:ext uri="{FF2B5EF4-FFF2-40B4-BE49-F238E27FC236}">
                  <a16:creationId xmlns:a16="http://schemas.microsoft.com/office/drawing/2014/main" id="{AF0D8596-2F7B-4CC1-A6D5-7227267DE7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5631" y="5058777"/>
              <a:ext cx="910027" cy="9100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BlokTextu 3">
              <a:extLst>
                <a:ext uri="{FF2B5EF4-FFF2-40B4-BE49-F238E27FC236}">
                  <a16:creationId xmlns:a16="http://schemas.microsoft.com/office/drawing/2014/main" id="{0FB7CCBC-9587-4414-9E38-E02A77CF7580}"/>
                </a:ext>
              </a:extLst>
            </p:cNvPr>
            <p:cNvSpPr txBox="1"/>
            <p:nvPr/>
          </p:nvSpPr>
          <p:spPr>
            <a:xfrm>
              <a:off x="1461086" y="6060344"/>
              <a:ext cx="10391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k-SK" b="1" dirty="0">
                  <a:solidFill>
                    <a:schemeClr val="bg1">
                      <a:lumMod val="50000"/>
                    </a:schemeClr>
                  </a:solidFill>
                </a:rPr>
                <a:t>Hive</a:t>
              </a:r>
              <a:endParaRPr lang="en-U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9" name="Skupina 8">
            <a:extLst>
              <a:ext uri="{FF2B5EF4-FFF2-40B4-BE49-F238E27FC236}">
                <a16:creationId xmlns:a16="http://schemas.microsoft.com/office/drawing/2014/main" id="{BECBD206-4848-46A0-B343-50A379487059}"/>
              </a:ext>
            </a:extLst>
          </p:cNvPr>
          <p:cNvGrpSpPr/>
          <p:nvPr/>
        </p:nvGrpSpPr>
        <p:grpSpPr>
          <a:xfrm>
            <a:off x="7250030" y="5071321"/>
            <a:ext cx="1039116" cy="1358355"/>
            <a:chOff x="7233001" y="5071321"/>
            <a:chExt cx="1039116" cy="1358355"/>
          </a:xfrm>
        </p:grpSpPr>
        <p:pic>
          <p:nvPicPr>
            <p:cNvPr id="1042" name="Picture 18" descr="Git Icon [ Download - Logo - icon ] png svg">
              <a:extLst>
                <a:ext uri="{FF2B5EF4-FFF2-40B4-BE49-F238E27FC236}">
                  <a16:creationId xmlns:a16="http://schemas.microsoft.com/office/drawing/2014/main" id="{9E9DD562-DFE5-4EB4-AF09-5AD0CFBB42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03927" y="5071321"/>
              <a:ext cx="910800" cy="910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BlokTextu 14">
              <a:extLst>
                <a:ext uri="{FF2B5EF4-FFF2-40B4-BE49-F238E27FC236}">
                  <a16:creationId xmlns:a16="http://schemas.microsoft.com/office/drawing/2014/main" id="{7BF901AF-9446-46C1-AA72-F2DE26779FB3}"/>
                </a:ext>
              </a:extLst>
            </p:cNvPr>
            <p:cNvSpPr txBox="1"/>
            <p:nvPr/>
          </p:nvSpPr>
          <p:spPr>
            <a:xfrm>
              <a:off x="7233001" y="6060344"/>
              <a:ext cx="10391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k-SK" b="1" dirty="0">
                  <a:solidFill>
                    <a:schemeClr val="bg1">
                      <a:lumMod val="50000"/>
                    </a:schemeClr>
                  </a:solidFill>
                </a:rPr>
                <a:t>Git</a:t>
              </a:r>
              <a:endParaRPr lang="en-U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0" name="Skupina 9">
            <a:extLst>
              <a:ext uri="{FF2B5EF4-FFF2-40B4-BE49-F238E27FC236}">
                <a16:creationId xmlns:a16="http://schemas.microsoft.com/office/drawing/2014/main" id="{81F79E6B-7702-4E17-8937-379F781254BD}"/>
              </a:ext>
            </a:extLst>
          </p:cNvPr>
          <p:cNvGrpSpPr/>
          <p:nvPr/>
        </p:nvGrpSpPr>
        <p:grpSpPr>
          <a:xfrm>
            <a:off x="10144501" y="5071321"/>
            <a:ext cx="1039116" cy="1358355"/>
            <a:chOff x="10144501" y="5071321"/>
            <a:chExt cx="1039116" cy="1358355"/>
          </a:xfrm>
        </p:grpSpPr>
        <p:pic>
          <p:nvPicPr>
            <p:cNvPr id="1044" name="Picture 20" descr="Visual studio code logo is offensive to me · Issue #87419 · microsoft/vscode  · GitHub">
              <a:extLst>
                <a:ext uri="{FF2B5EF4-FFF2-40B4-BE49-F238E27FC236}">
                  <a16:creationId xmlns:a16="http://schemas.microsoft.com/office/drawing/2014/main" id="{5179A3EA-212C-4FE7-943C-79D4A63F82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11992" y="5071321"/>
              <a:ext cx="910800" cy="910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BlokTextu 16">
              <a:extLst>
                <a:ext uri="{FF2B5EF4-FFF2-40B4-BE49-F238E27FC236}">
                  <a16:creationId xmlns:a16="http://schemas.microsoft.com/office/drawing/2014/main" id="{BBD98696-875E-4B09-9BC3-9252268AE409}"/>
                </a:ext>
              </a:extLst>
            </p:cNvPr>
            <p:cNvSpPr txBox="1"/>
            <p:nvPr/>
          </p:nvSpPr>
          <p:spPr>
            <a:xfrm>
              <a:off x="10144501" y="6060344"/>
              <a:ext cx="10391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k-SK" b="1" dirty="0">
                  <a:solidFill>
                    <a:schemeClr val="bg1">
                      <a:lumMod val="50000"/>
                    </a:schemeClr>
                  </a:solidFill>
                </a:rPr>
                <a:t>VS Code</a:t>
              </a:r>
              <a:endParaRPr lang="en-U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8" name="Skupina 7">
            <a:extLst>
              <a:ext uri="{FF2B5EF4-FFF2-40B4-BE49-F238E27FC236}">
                <a16:creationId xmlns:a16="http://schemas.microsoft.com/office/drawing/2014/main" id="{1D87C3FB-3F73-466E-A3FA-DED2D8DB9CCC}"/>
              </a:ext>
            </a:extLst>
          </p:cNvPr>
          <p:cNvGrpSpPr/>
          <p:nvPr/>
        </p:nvGrpSpPr>
        <p:grpSpPr>
          <a:xfrm>
            <a:off x="4355558" y="5003624"/>
            <a:ext cx="1039116" cy="1426052"/>
            <a:chOff x="4375919" y="5003624"/>
            <a:chExt cx="1039116" cy="1426052"/>
          </a:xfrm>
        </p:grpSpPr>
        <p:sp>
          <p:nvSpPr>
            <p:cNvPr id="13" name="BlokTextu 12">
              <a:extLst>
                <a:ext uri="{FF2B5EF4-FFF2-40B4-BE49-F238E27FC236}">
                  <a16:creationId xmlns:a16="http://schemas.microsoft.com/office/drawing/2014/main" id="{526C59E6-1721-4993-9527-10CD4A2F4F2E}"/>
                </a:ext>
              </a:extLst>
            </p:cNvPr>
            <p:cNvSpPr txBox="1"/>
            <p:nvPr/>
          </p:nvSpPr>
          <p:spPr>
            <a:xfrm>
              <a:off x="4375919" y="6060344"/>
              <a:ext cx="10391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>
                  <a:solidFill>
                    <a:schemeClr val="bg1">
                      <a:lumMod val="50000"/>
                    </a:schemeClr>
                  </a:solidFill>
                </a:rPr>
                <a:t>Figma</a:t>
              </a:r>
              <a:endParaRPr lang="en-U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pic>
          <p:nvPicPr>
            <p:cNvPr id="6" name="Grafický objekt 5">
              <a:extLst>
                <a:ext uri="{FF2B5EF4-FFF2-40B4-BE49-F238E27FC236}">
                  <a16:creationId xmlns:a16="http://schemas.microsoft.com/office/drawing/2014/main" id="{F89D1836-D079-428B-B1DF-0077A20B285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4596603" y="5003624"/>
              <a:ext cx="597748" cy="896622"/>
            </a:xfrm>
            <a:prstGeom prst="rect">
              <a:avLst/>
            </a:prstGeom>
          </p:spPr>
        </p:pic>
      </p:grpSp>
      <p:sp>
        <p:nvSpPr>
          <p:cNvPr id="24" name="BlokTextu 23">
            <a:extLst>
              <a:ext uri="{FF2B5EF4-FFF2-40B4-BE49-F238E27FC236}">
                <a16:creationId xmlns:a16="http://schemas.microsoft.com/office/drawing/2014/main" id="{250BB82E-5C87-4A5E-AE18-ECD9CB851F23}"/>
              </a:ext>
            </a:extLst>
          </p:cNvPr>
          <p:cNvSpPr txBox="1"/>
          <p:nvPr/>
        </p:nvSpPr>
        <p:spPr>
          <a:xfrm>
            <a:off x="5849423" y="1500795"/>
            <a:ext cx="633928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buClr>
                <a:schemeClr val="tx1"/>
              </a:buClr>
              <a:buFont typeface="Times New Roman" panose="02020603050405020304" pitchFamily="18" charset="0"/>
              <a:buChar char="-"/>
            </a:pPr>
            <a:r>
              <a:rPr lang="sk-SK" sz="3600" noProof="0" dirty="0">
                <a:latin typeface="Sen" pitchFamily="2" charset="0"/>
                <a:cs typeface="Times New Roman" panose="02020603050405020304" pitchFamily="18" charset="0"/>
              </a:rPr>
              <a:t> </a:t>
            </a: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Online kurz na Udemy</a:t>
            </a:r>
          </a:p>
          <a:p>
            <a:pPr lvl="1">
              <a:buClr>
                <a:schemeClr val="tx1"/>
              </a:buClr>
              <a:buFont typeface="Times New Roman" panose="02020603050405020304" pitchFamily="18" charset="0"/>
              <a:buChar char="-"/>
            </a:pP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 Oficiálna dokumentácia</a:t>
            </a:r>
            <a:br>
              <a:rPr lang="sk-SK" sz="3600" dirty="0">
                <a:latin typeface="Sen" pitchFamily="2" charset="0"/>
                <a:cs typeface="Times New Roman" panose="02020603050405020304" pitchFamily="18" charset="0"/>
              </a:rPr>
            </a:br>
            <a:r>
              <a:rPr lang="sk-SK" sz="3600" dirty="0">
                <a:latin typeface="Sen" pitchFamily="2" charset="0"/>
                <a:cs typeface="Times New Roman" panose="02020603050405020304" pitchFamily="18" charset="0"/>
              </a:rPr>
              <a:t> docs.flutter.dev</a:t>
            </a:r>
          </a:p>
        </p:txBody>
      </p:sp>
    </p:spTree>
    <p:extLst>
      <p:ext uri="{BB962C8B-B14F-4D97-AF65-F5344CB8AC3E}">
        <p14:creationId xmlns:p14="http://schemas.microsoft.com/office/powerpoint/2010/main" val="3505047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22222E-6 L -0.27695 0.00046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54" y="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8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2421EDA-AD67-4F75-9897-2EA5C47E1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" y="-1031"/>
            <a:ext cx="9728200" cy="1002518"/>
          </a:xfrm>
        </p:spPr>
        <p:txBody>
          <a:bodyPr>
            <a:normAutofit/>
          </a:bodyPr>
          <a:lstStyle/>
          <a:p>
            <a:r>
              <a:rPr lang="sk-SK" sz="5400" b="1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Nefunkcionálne požiadavky</a:t>
            </a:r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9159DA3E-5D3A-4325-A527-AE62429763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01117">
            <a:off x="2696872" y="1019227"/>
            <a:ext cx="2750979" cy="5580000"/>
          </a:xfrm>
          <a:prstGeom prst="rect">
            <a:avLst/>
          </a:prstGeom>
        </p:spPr>
      </p:pic>
      <p:sp>
        <p:nvSpPr>
          <p:cNvPr id="6" name="BlokTextu 5">
            <a:extLst>
              <a:ext uri="{FF2B5EF4-FFF2-40B4-BE49-F238E27FC236}">
                <a16:creationId xmlns:a16="http://schemas.microsoft.com/office/drawing/2014/main" id="{2B0CA615-4240-4C79-923C-6934EA1C2BF7}"/>
              </a:ext>
            </a:extLst>
          </p:cNvPr>
          <p:cNvSpPr txBox="1"/>
          <p:nvPr/>
        </p:nvSpPr>
        <p:spPr>
          <a:xfrm rot="900000">
            <a:off x="-19543" y="4308502"/>
            <a:ext cx="23117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  <a:t>iPhone 12 Pro Max</a:t>
            </a:r>
            <a:endParaRPr lang="sk-SK" sz="3200" dirty="0">
              <a:solidFill>
                <a:schemeClr val="bg2">
                  <a:lumMod val="50000"/>
                </a:schemeClr>
              </a:solidFill>
              <a:latin typeface="Sen" pitchFamily="2" charset="0"/>
            </a:endParaRPr>
          </a:p>
        </p:txBody>
      </p:sp>
      <p:sp>
        <p:nvSpPr>
          <p:cNvPr id="9" name="BlokTextu 8">
            <a:extLst>
              <a:ext uri="{FF2B5EF4-FFF2-40B4-BE49-F238E27FC236}">
                <a16:creationId xmlns:a16="http://schemas.microsoft.com/office/drawing/2014/main" id="{73CD6479-64F1-426E-9AA5-D932AA67B5A8}"/>
              </a:ext>
            </a:extLst>
          </p:cNvPr>
          <p:cNvSpPr txBox="1"/>
          <p:nvPr/>
        </p:nvSpPr>
        <p:spPr>
          <a:xfrm rot="20700000">
            <a:off x="9233640" y="570849"/>
            <a:ext cx="22764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  <a:t>Google</a:t>
            </a:r>
            <a:br>
              <a:rPr lang="en-GB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</a:br>
            <a:r>
              <a:rPr lang="en-GB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  <a:t>Pixel </a:t>
            </a:r>
            <a:r>
              <a:rPr lang="sk-SK" sz="3200" dirty="0">
                <a:solidFill>
                  <a:schemeClr val="bg2">
                    <a:lumMod val="50000"/>
                  </a:schemeClr>
                </a:solidFill>
                <a:latin typeface="Sen" pitchFamily="2" charset="0"/>
              </a:rPr>
              <a:t>4a</a:t>
            </a:r>
          </a:p>
        </p:txBody>
      </p:sp>
      <p:pic>
        <p:nvPicPr>
          <p:cNvPr id="8" name="Obrázok 7">
            <a:extLst>
              <a:ext uri="{FF2B5EF4-FFF2-40B4-BE49-F238E27FC236}">
                <a16:creationId xmlns:a16="http://schemas.microsoft.com/office/drawing/2014/main" id="{493213CF-2E4D-4570-9E9D-CCDC27020F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000">
            <a:off x="7166980" y="1010699"/>
            <a:ext cx="2698951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140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-0.13776 0.88982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888" y="4449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3.33333E-6 L 0.15456 0.88773 " pathEditMode="relative" rAng="0" ptsTypes="AA">
                                      <p:cBhvr>
                                        <p:cTn id="8" dur="2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721" y="4437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animMotion origin="layout" path="M -0.24636 -0.11944 L 8.33333E-7 -2.96296E-6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318" y="597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6081 -0.1463 L -1.04167E-6 4.44444E-6 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47" y="7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25" y="125902"/>
            <a:ext cx="10515600" cy="1325563"/>
          </a:xfrm>
        </p:spPr>
        <p:txBody>
          <a:bodyPr>
            <a:normAutofit/>
          </a:bodyPr>
          <a:lstStyle/>
          <a:p>
            <a:r>
              <a:rPr lang="sk-SK" sz="6000" b="1" noProof="0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Prihlasovanie a registrácia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DE57724-B5B5-427D-B5D6-FCE051E084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693" y="1436080"/>
            <a:ext cx="10515600" cy="52257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Bezplatné, ľahká integrácia.</a:t>
            </a:r>
          </a:p>
          <a:p>
            <a:pPr marL="0" indent="0">
              <a:buNone/>
            </a:pPr>
            <a:endParaRPr lang="sk-SK" sz="3200" b="1" dirty="0">
              <a:latin typeface="Sen" pitchFamily="2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sk-SK" sz="3200" b="1" dirty="0">
                <a:latin typeface="Sen" pitchFamily="2" charset="0"/>
                <a:cs typeface="Times New Roman" panose="02020603050405020304" pitchFamily="18" charset="0"/>
              </a:rPr>
              <a:t>Firebase Authentification</a:t>
            </a: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Google Auth</a:t>
            </a: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Email a heslo</a:t>
            </a: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Unikátne UID</a:t>
            </a:r>
          </a:p>
          <a:p>
            <a:pPr marL="0" indent="0">
              <a:buNone/>
            </a:pPr>
            <a:r>
              <a:rPr lang="sk-SK" sz="3200" b="1" dirty="0">
                <a:latin typeface="Sen" pitchFamily="2" charset="0"/>
                <a:cs typeface="Times New Roman" panose="02020603050405020304" pitchFamily="18" charset="0"/>
              </a:rPr>
              <a:t>Cloud Firestore</a:t>
            </a:r>
            <a:endParaRPr lang="sk-SK" sz="2800" b="1" dirty="0">
              <a:latin typeface="Sen" pitchFamily="2" charset="0"/>
              <a:cs typeface="Times New Roman" panose="02020603050405020304" pitchFamily="18" charset="0"/>
            </a:endParaRP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Enkryptovanie hesla(AES)</a:t>
            </a:r>
          </a:p>
          <a:p>
            <a:pPr lvl="1">
              <a:buFont typeface="Sen" pitchFamily="2" charset="0"/>
              <a:buChar char="-"/>
            </a:pPr>
            <a:endParaRPr lang="sk-SK" sz="2800" dirty="0">
              <a:latin typeface="Sen" pitchFamily="2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sk-SK" sz="2800" dirty="0">
              <a:latin typeface="Sen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95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25" y="0"/>
            <a:ext cx="10515600" cy="940898"/>
          </a:xfrm>
        </p:spPr>
        <p:txBody>
          <a:bodyPr>
            <a:normAutofit/>
          </a:bodyPr>
          <a:lstStyle/>
          <a:p>
            <a:r>
              <a:rPr lang="sk-SK" sz="4000" b="1" noProof="0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Prihlasovanie a registrácia</a:t>
            </a:r>
          </a:p>
        </p:txBody>
      </p:sp>
    </p:spTree>
    <p:extLst>
      <p:ext uri="{BB962C8B-B14F-4D97-AF65-F5344CB8AC3E}">
        <p14:creationId xmlns:p14="http://schemas.microsoft.com/office/powerpoint/2010/main" val="4219342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26F6A06-6204-4365-A02F-7524BC266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625" y="125902"/>
            <a:ext cx="10515600" cy="1325563"/>
          </a:xfrm>
        </p:spPr>
        <p:txBody>
          <a:bodyPr>
            <a:normAutofit/>
          </a:bodyPr>
          <a:lstStyle/>
          <a:p>
            <a:r>
              <a:rPr lang="sk-SK" sz="6000" b="1" noProof="0" dirty="0">
                <a:solidFill>
                  <a:srgbClr val="03C03C"/>
                </a:solidFill>
                <a:latin typeface="Sen" pitchFamily="2" charset="0"/>
                <a:ea typeface="Adobe Gothic Std B" panose="020B0800000000000000" pitchFamily="34" charset="-128"/>
              </a:rPr>
              <a:t>Prihlasovanie a registrácia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DE57724-B5B5-427D-B5D6-FCE051E084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6346"/>
            <a:ext cx="10515600" cy="52257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k-SK" sz="3200" dirty="0">
                <a:latin typeface="Sen" pitchFamily="2" charset="0"/>
                <a:cs typeface="Times New Roman" panose="02020603050405020304" pitchFamily="18" charset="0"/>
              </a:rPr>
              <a:t>Bezplatné, ľahká integrácia.</a:t>
            </a:r>
          </a:p>
          <a:p>
            <a:pPr marL="0" indent="0">
              <a:buNone/>
            </a:pPr>
            <a:endParaRPr lang="sk-SK" sz="3200" b="1" dirty="0">
              <a:latin typeface="Sen" pitchFamily="2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sk-SK" sz="3200" b="1" dirty="0">
                <a:latin typeface="Sen" pitchFamily="2" charset="0"/>
                <a:cs typeface="Times New Roman" panose="02020603050405020304" pitchFamily="18" charset="0"/>
              </a:rPr>
              <a:t>Firebase Authentification</a:t>
            </a: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Google Auth</a:t>
            </a: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Email a heslo</a:t>
            </a: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Unikátne UID</a:t>
            </a:r>
          </a:p>
          <a:p>
            <a:pPr marL="0" indent="0">
              <a:buNone/>
            </a:pPr>
            <a:r>
              <a:rPr lang="sk-SK" sz="3200" b="1" dirty="0">
                <a:latin typeface="Sen" pitchFamily="2" charset="0"/>
                <a:cs typeface="Times New Roman" panose="02020603050405020304" pitchFamily="18" charset="0"/>
              </a:rPr>
              <a:t>Cloud Firestore</a:t>
            </a:r>
            <a:endParaRPr lang="sk-SK" sz="2800" b="1" dirty="0">
              <a:latin typeface="Sen" pitchFamily="2" charset="0"/>
              <a:cs typeface="Times New Roman" panose="02020603050405020304" pitchFamily="18" charset="0"/>
            </a:endParaRPr>
          </a:p>
          <a:p>
            <a:pPr lvl="1">
              <a:buFont typeface="Sen" pitchFamily="2" charset="0"/>
              <a:buChar char="-"/>
            </a:pPr>
            <a:r>
              <a:rPr lang="sk-SK" sz="2800" dirty="0">
                <a:latin typeface="Sen" pitchFamily="2" charset="0"/>
                <a:cs typeface="Times New Roman" panose="02020603050405020304" pitchFamily="18" charset="0"/>
              </a:rPr>
              <a:t>Enkryptovanie hesla(AES)</a:t>
            </a:r>
          </a:p>
          <a:p>
            <a:pPr lvl="1">
              <a:buFont typeface="Sen" pitchFamily="2" charset="0"/>
              <a:buChar char="-"/>
            </a:pPr>
            <a:endParaRPr lang="sk-SK" sz="2800" dirty="0">
              <a:latin typeface="Sen" pitchFamily="2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sk-SK" sz="2800" dirty="0">
              <a:latin typeface="Sen" pitchFamily="2" charset="0"/>
              <a:cs typeface="Times New Roman" panose="02020603050405020304" pitchFamily="18" charset="0"/>
            </a:endParaRPr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EA3FC1CD-DDF6-4693-AA3D-2CACDC9153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6"/>
          <a:stretch/>
        </p:blipFill>
        <p:spPr>
          <a:xfrm>
            <a:off x="6821715" y="2629257"/>
            <a:ext cx="5370285" cy="3694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6906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otív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ív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ív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877</TotalTime>
  <Words>700</Words>
  <Application>Microsoft Office PowerPoint</Application>
  <PresentationFormat>Širokouhlá</PresentationFormat>
  <Paragraphs>80</Paragraphs>
  <Slides>7</Slides>
  <Notes>7</Notes>
  <HiddenSlides>0</HiddenSlides>
  <MMClips>0</MMClips>
  <ScaleCrop>false</ScaleCrop>
  <HeadingPairs>
    <vt:vector size="6" baseType="variant">
      <vt:variant>
        <vt:lpstr>Použité písma</vt:lpstr>
      </vt:variant>
      <vt:variant>
        <vt:i4>6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7</vt:i4>
      </vt:variant>
    </vt:vector>
  </HeadingPairs>
  <TitlesOfParts>
    <vt:vector size="14" baseType="lpstr">
      <vt:lpstr>Calibri</vt:lpstr>
      <vt:lpstr>Arial</vt:lpstr>
      <vt:lpstr>Times New Roman</vt:lpstr>
      <vt:lpstr>Arial Black</vt:lpstr>
      <vt:lpstr>Sen</vt:lpstr>
      <vt:lpstr>Calibri Light</vt:lpstr>
      <vt:lpstr>Office Theme</vt:lpstr>
      <vt:lpstr>Mobilná aplikácia pre študentov SPŠE</vt:lpstr>
      <vt:lpstr>Ciele práce</vt:lpstr>
      <vt:lpstr>Implementácia</vt:lpstr>
      <vt:lpstr>Nefunkcionálne požiadavky</vt:lpstr>
      <vt:lpstr>Prihlasovanie a registrácia</vt:lpstr>
      <vt:lpstr>Prihlasovanie a registrácia</vt:lpstr>
      <vt:lpstr>Prihlasovanie a registrácia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TAM Team</dc:title>
  <dc:creator>adamko hadar</dc:creator>
  <cp:lastModifiedBy>Adam</cp:lastModifiedBy>
  <cp:revision>37</cp:revision>
  <dcterms:created xsi:type="dcterms:W3CDTF">2021-04-19T09:39:24Z</dcterms:created>
  <dcterms:modified xsi:type="dcterms:W3CDTF">2022-02-14T18:12:14Z</dcterms:modified>
</cp:coreProperties>
</file>

<file path=docProps/thumbnail.jpeg>
</file>